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86" r:id="rId2"/>
    <p:sldId id="387" r:id="rId3"/>
    <p:sldId id="388" r:id="rId4"/>
    <p:sldId id="389" r:id="rId5"/>
    <p:sldId id="390" r:id="rId6"/>
    <p:sldId id="391" r:id="rId7"/>
    <p:sldId id="392" r:id="rId8"/>
    <p:sldId id="393" r:id="rId9"/>
    <p:sldId id="394" r:id="rId10"/>
    <p:sldId id="395" r:id="rId11"/>
    <p:sldId id="396" r:id="rId1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05" autoAdjust="0"/>
    <p:restoredTop sz="78961" autoAdjust="0"/>
  </p:normalViewPr>
  <p:slideViewPr>
    <p:cSldViewPr>
      <p:cViewPr varScale="1">
        <p:scale>
          <a:sx n="88" d="100"/>
          <a:sy n="88" d="100"/>
        </p:scale>
        <p:origin x="-2568" y="-96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E31B3D61-1B3E-4F38-90E2-CF89FDC52A7F}" type="datetimeFigureOut">
              <a:rPr lang="en-US"/>
              <a:pPr>
                <a:defRPr/>
              </a:pPr>
              <a:t>7/23/2013</a:t>
            </a:fld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20CD841A-7EC1-4EF0-AC0F-BF9FA2826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32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87FD1-080E-4619-A388-30E37609521C}" type="datetimeFigureOut">
              <a:rPr lang="en-US"/>
              <a:pPr>
                <a:defRPr/>
              </a:pPr>
              <a:t>7/23/2013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61DC1-335A-4F22-BA31-33D90A30E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3E79B-4006-4CE7-911A-70D6A9929F09}" type="datetimeFigureOut">
              <a:rPr lang="en-US"/>
              <a:pPr>
                <a:defRPr/>
              </a:pPr>
              <a:t>7/23/2013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1A72B-FB86-47C6-996C-2CD11FD0E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1ACF1-9304-4C05-800F-1021EDDD899C}" type="datetimeFigureOut">
              <a:rPr lang="en-US"/>
              <a:pPr>
                <a:defRPr/>
              </a:pPr>
              <a:t>7/23/2013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42F5A-FE14-408A-80AE-2BCB2F06D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89823-A2A7-454D-9DED-3E42BB76FFD8}" type="datetimeFigureOut">
              <a:rPr lang="en-US"/>
              <a:pPr>
                <a:defRPr/>
              </a:pPr>
              <a:t>7/23/2013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55447-ACB6-4956-9433-67FDC1FA5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A9FBF-E584-4910-B67C-2C1FC4F7AFFE}" type="datetimeFigureOut">
              <a:rPr lang="en-US"/>
              <a:pPr>
                <a:defRPr/>
              </a:pPr>
              <a:t>7/23/2013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21BC8-C62B-4D3D-A22D-04B1553048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8BD0B-F0D6-40DE-BD7A-5D00FE3FEE00}" type="datetimeFigureOut">
              <a:rPr lang="en-US"/>
              <a:pPr>
                <a:defRPr/>
              </a:pPr>
              <a:t>7/23/2013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9D2D8-3893-47B9-B5BE-7C7C4365E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6FA22-F50D-4381-BDB3-CACE19FDA753}" type="datetimeFigureOut">
              <a:rPr lang="en-US"/>
              <a:pPr>
                <a:defRPr/>
              </a:pPr>
              <a:t>7/23/2013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03839-59F4-48A2-A3FF-6A34C37BB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B7A6B-57C0-4E1E-9916-AFF53E00BFB3}" type="datetimeFigureOut">
              <a:rPr lang="en-US"/>
              <a:pPr>
                <a:defRPr/>
              </a:pPr>
              <a:t>7/23/2013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6481B-9907-43E5-B169-F27428049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2D2FB-30C6-4A37-B9B7-FE1BD827AAB2}" type="datetimeFigureOut">
              <a:rPr lang="en-US"/>
              <a:pPr>
                <a:defRPr/>
              </a:pPr>
              <a:t>7/23/2013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7F905-23A4-4F7F-AA53-5292E2E78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AF4B2-32EF-4241-BB42-644ED660734F}" type="datetimeFigureOut">
              <a:rPr lang="en-US"/>
              <a:pPr>
                <a:defRPr/>
              </a:pPr>
              <a:t>7/23/2013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53F79-46D1-4B13-9267-56027CCD6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FFF6-28C1-4A53-B83F-8D33604539D8}" type="datetimeFigureOut">
              <a:rPr lang="en-US"/>
              <a:pPr>
                <a:defRPr/>
              </a:pPr>
              <a:t>7/23/2013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B7097-760E-4C5A-8417-403ABA2FD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305800" y="96838"/>
            <a:ext cx="6000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23CFE1-5D5D-4948-97F6-E7B1866FCD92}" type="datetimeFigureOut">
              <a:rPr lang="en-US"/>
              <a:pPr>
                <a:defRPr/>
              </a:pPr>
              <a:t>7/23/2013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EF6EBD-2EA3-43FA-A774-A637B26C31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Rectangle 3"/>
          <p:cNvSpPr>
            <a:spLocks noChangeArrowheads="1"/>
          </p:cNvSpPr>
          <p:nvPr userDrawn="1"/>
        </p:nvSpPr>
        <p:spPr bwMode="auto">
          <a:xfrm>
            <a:off x="177800" y="227013"/>
            <a:ext cx="30988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900">
                <a:solidFill>
                  <a:srgbClr val="999999"/>
                </a:solidFill>
                <a:cs typeface="Times New Roman" pitchFamily="18" charset="0"/>
              </a:rPr>
              <a:t>National Aeronautics and Space Administration</a:t>
            </a:r>
            <a:endParaRPr lang="en-US" sz="900"/>
          </a:p>
        </p:txBody>
      </p:sp>
      <p:sp>
        <p:nvSpPr>
          <p:cNvPr id="1033" name="Rectangle 4"/>
          <p:cNvSpPr>
            <a:spLocks noChangeArrowheads="1"/>
          </p:cNvSpPr>
          <p:nvPr userDrawn="1"/>
        </p:nvSpPr>
        <p:spPr bwMode="auto">
          <a:xfrm>
            <a:off x="304800" y="6459538"/>
            <a:ext cx="85344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Expedition Earth and Beyond:  Astromaterials Research and Exploration Science (ARES) Education </a:t>
            </a:r>
            <a:endParaRPr lang="en-US" sz="800"/>
          </a:p>
          <a:p>
            <a:pPr algn="ctr" eaLnBrk="0" hangingPunct="0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NASA Johnson Space Center</a:t>
            </a:r>
            <a:endParaRPr lang="en-US" sz="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5"/>
          <p:cNvSpPr>
            <a:spLocks noChangeArrowheads="1"/>
          </p:cNvSpPr>
          <p:nvPr/>
        </p:nvSpPr>
        <p:spPr bwMode="auto">
          <a:xfrm>
            <a:off x="8280400" y="711200"/>
            <a:ext cx="190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400" b="1">
                <a:solidFill>
                  <a:schemeClr val="bg1"/>
                </a:solidFill>
                <a:latin typeface="Calibri" pitchFamily="34" charset="0"/>
              </a:rPr>
              <a:t>1</a:t>
            </a:r>
          </a:p>
        </p:txBody>
      </p:sp>
      <p:grpSp>
        <p:nvGrpSpPr>
          <p:cNvPr id="22531" name="Group 4"/>
          <p:cNvGrpSpPr>
            <a:grpSpLocks/>
          </p:cNvGrpSpPr>
          <p:nvPr/>
        </p:nvGrpSpPr>
        <p:grpSpPr bwMode="auto">
          <a:xfrm>
            <a:off x="719138" y="885825"/>
            <a:ext cx="7705725" cy="5621338"/>
            <a:chOff x="664119" y="763666"/>
            <a:chExt cx="7789491" cy="5682556"/>
          </a:xfrm>
        </p:grpSpPr>
        <p:grpSp>
          <p:nvGrpSpPr>
            <p:cNvPr id="22533" name="Group 3"/>
            <p:cNvGrpSpPr>
              <a:grpSpLocks/>
            </p:cNvGrpSpPr>
            <p:nvPr/>
          </p:nvGrpSpPr>
          <p:grpSpPr bwMode="auto">
            <a:xfrm>
              <a:off x="664119" y="763666"/>
              <a:ext cx="7789491" cy="5682556"/>
              <a:chOff x="592509" y="564337"/>
              <a:chExt cx="7789491" cy="5682556"/>
            </a:xfrm>
          </p:grpSpPr>
          <p:sp>
            <p:nvSpPr>
              <p:cNvPr id="22535" name="TextBox 7"/>
              <p:cNvSpPr txBox="1">
                <a:spLocks noChangeArrowheads="1"/>
              </p:cNvSpPr>
              <p:nvPr/>
            </p:nvSpPr>
            <p:spPr bwMode="auto">
              <a:xfrm>
                <a:off x="614190" y="6000672"/>
                <a:ext cx="742511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PIA12163</a:t>
                </a:r>
              </a:p>
            </p:txBody>
          </p:sp>
          <p:grpSp>
            <p:nvGrpSpPr>
              <p:cNvPr id="22536" name="Group 2"/>
              <p:cNvGrpSpPr>
                <a:grpSpLocks/>
              </p:cNvGrpSpPr>
              <p:nvPr/>
            </p:nvGrpSpPr>
            <p:grpSpPr bwMode="auto">
              <a:xfrm>
                <a:off x="592509" y="564337"/>
                <a:ext cx="7789491" cy="5436335"/>
                <a:chOff x="592509" y="564337"/>
                <a:chExt cx="7789491" cy="5436335"/>
              </a:xfrm>
            </p:grpSpPr>
            <p:pic>
              <p:nvPicPr>
                <p:cNvPr id="22537" name="Picture 18" descr="mercury1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92509" y="564337"/>
                  <a:ext cx="7789491" cy="543633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24" name="Straight Connector 23"/>
                <p:cNvCxnSpPr/>
                <p:nvPr/>
              </p:nvCxnSpPr>
              <p:spPr>
                <a:xfrm flipV="1">
                  <a:off x="1041841" y="5715707"/>
                  <a:ext cx="558455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539" name="TextBox 24"/>
                <p:cNvSpPr txBox="1">
                  <a:spLocks noChangeArrowheads="1"/>
                </p:cNvSpPr>
                <p:nvPr/>
              </p:nvSpPr>
              <p:spPr bwMode="auto">
                <a:xfrm>
                  <a:off x="945222" y="5376446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20 km</a:t>
                  </a:r>
                </a:p>
              </p:txBody>
            </p:sp>
            <p:grpSp>
              <p:nvGrpSpPr>
                <p:cNvPr id="22540" name="Group 9"/>
                <p:cNvGrpSpPr>
                  <a:grpSpLocks/>
                </p:cNvGrpSpPr>
                <p:nvPr/>
              </p:nvGrpSpPr>
              <p:grpSpPr bwMode="auto">
                <a:xfrm>
                  <a:off x="676121" y="711993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22541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22543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28" name="Oval 27"/>
                      <p:cNvSpPr/>
                      <p:nvPr/>
                    </p:nvSpPr>
                    <p:spPr>
                      <a:xfrm>
                        <a:off x="494820" y="4952423"/>
                        <a:ext cx="229130" cy="227243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29" name="Straight Arrow Connector 28"/>
                      <p:cNvCxnSpPr/>
                      <p:nvPr/>
                    </p:nvCxnSpPr>
                    <p:spPr>
                      <a:xfrm rot="5400000" flipH="1" flipV="1">
                        <a:off x="481948" y="4826422"/>
                        <a:ext cx="229033" cy="1791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" name="Straight Connector 29"/>
                      <p:cNvCxnSpPr>
                        <a:stCxn id="28" idx="4"/>
                      </p:cNvCxnSpPr>
                      <p:nvPr/>
                    </p:nvCxnSpPr>
                    <p:spPr>
                      <a:xfrm rot="5400000">
                        <a:off x="503005" y="5279792"/>
                        <a:ext cx="227243" cy="1791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7" name="Straight Connector 26"/>
                    <p:cNvCxnSpPr/>
                    <p:nvPr/>
                  </p:nvCxnSpPr>
                  <p:spPr>
                    <a:xfrm rot="11486297">
                      <a:off x="1335199" y="5107626"/>
                      <a:ext cx="137777" cy="37591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3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9053" y="5934868"/>
                    <a:ext cx="301700" cy="30796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22534" name="TextBox 17"/>
            <p:cNvSpPr txBox="1">
              <a:spLocks noChangeArrowheads="1"/>
            </p:cNvSpPr>
            <p:nvPr/>
          </p:nvSpPr>
          <p:spPr bwMode="auto">
            <a:xfrm>
              <a:off x="6431280" y="6192520"/>
              <a:ext cx="2011245" cy="251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#1</a:t>
              </a:r>
            </a:p>
          </p:txBody>
        </p:sp>
      </p:grpSp>
      <p:sp>
        <p:nvSpPr>
          <p:cNvPr id="22532" name="TextBox 34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MERCURY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essenger.jhuapl.edu/gallery/sciencePhotos/pics/EN0220635824M.noma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700" y="889979"/>
            <a:ext cx="5562600" cy="56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699" name="TextBox 23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MERCURY</a:t>
            </a:r>
          </a:p>
        </p:txBody>
      </p:sp>
      <p:grpSp>
        <p:nvGrpSpPr>
          <p:cNvPr id="29707" name="Group 9"/>
          <p:cNvGrpSpPr>
            <a:grpSpLocks/>
          </p:cNvGrpSpPr>
          <p:nvPr/>
        </p:nvGrpSpPr>
        <p:grpSpPr bwMode="auto">
          <a:xfrm>
            <a:off x="1904410" y="990600"/>
            <a:ext cx="305390" cy="622142"/>
            <a:chOff x="2549218" y="5772881"/>
            <a:chExt cx="301630" cy="614054"/>
          </a:xfrm>
        </p:grpSpPr>
        <p:grpSp>
          <p:nvGrpSpPr>
            <p:cNvPr id="29711" name="Group 10"/>
            <p:cNvGrpSpPr>
              <a:grpSpLocks/>
            </p:cNvGrpSpPr>
            <p:nvPr/>
          </p:nvGrpSpPr>
          <p:grpSpPr bwMode="auto">
            <a:xfrm rot="-6937624">
              <a:off x="2439591" y="5977439"/>
              <a:ext cx="614054" cy="204937"/>
              <a:chOff x="1219599" y="5105047"/>
              <a:chExt cx="685008" cy="228602"/>
            </a:xfrm>
          </p:grpSpPr>
          <p:grpSp>
            <p:nvGrpSpPr>
              <p:cNvPr id="29713" name="Group 49"/>
              <p:cNvGrpSpPr>
                <a:grpSpLocks/>
              </p:cNvGrpSpPr>
              <p:nvPr/>
            </p:nvGrpSpPr>
            <p:grpSpPr bwMode="auto">
              <a:xfrm rot="6981886">
                <a:off x="1447801" y="4876845"/>
                <a:ext cx="228602" cy="685006"/>
                <a:chOff x="495304" y="4725194"/>
                <a:chExt cx="228600" cy="685006"/>
              </a:xfrm>
            </p:grpSpPr>
            <p:sp>
              <p:nvSpPr>
                <p:cNvPr id="30" name="Oval 29"/>
                <p:cNvSpPr/>
                <p:nvPr/>
              </p:nvSpPr>
              <p:spPr>
                <a:xfrm>
                  <a:off x="495484" y="4952037"/>
                  <a:ext cx="229118" cy="227229"/>
                </a:xfrm>
                <a:prstGeom prst="ellipse">
                  <a:avLst/>
                </a:prstGeom>
                <a:no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31" name="Straight Arrow Connector 30"/>
                <p:cNvCxnSpPr/>
                <p:nvPr/>
              </p:nvCxnSpPr>
              <p:spPr>
                <a:xfrm rot="5400000" flipH="1" flipV="1">
                  <a:off x="489073" y="4833243"/>
                  <a:ext cx="228976" cy="1750"/>
                </a:xfrm>
                <a:prstGeom prst="straightConnector1">
                  <a:avLst/>
                </a:prstGeom>
                <a:ln w="41275">
                  <a:solidFill>
                    <a:schemeClr val="bg1"/>
                  </a:solidFill>
                  <a:tailEnd type="stealth" w="med" len="med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>
                  <a:stCxn id="30" idx="4"/>
                </p:cNvCxnSpPr>
                <p:nvPr/>
              </p:nvCxnSpPr>
              <p:spPr>
                <a:xfrm rot="5400000">
                  <a:off x="504445" y="5279686"/>
                  <a:ext cx="227229" cy="1748"/>
                </a:xfrm>
                <a:prstGeom prst="line">
                  <a:avLst/>
                </a:prstGeom>
                <a:ln w="412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9" name="Straight Connector 28"/>
              <p:cNvCxnSpPr/>
              <p:nvPr/>
            </p:nvCxnSpPr>
            <p:spPr>
              <a:xfrm rot="11486297">
                <a:off x="1336434" y="5108955"/>
                <a:ext cx="138086" cy="38478"/>
              </a:xfrm>
              <a:prstGeom prst="line">
                <a:avLst/>
              </a:prstGeom>
              <a:ln w="41275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Text Box 8"/>
            <p:cNvSpPr txBox="1">
              <a:spLocks noChangeArrowheads="1"/>
            </p:cNvSpPr>
            <p:nvPr/>
          </p:nvSpPr>
          <p:spPr bwMode="auto">
            <a:xfrm>
              <a:off x="2548689" y="5933930"/>
              <a:ext cx="302616" cy="308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12700" dist="12700" dir="2700000" algn="tl" rotWithShape="0">
                <a:prstClr val="black"/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chemeClr val="bg1">
                      <a:lumMod val="95000"/>
                    </a:schemeClr>
                  </a:solidFill>
                  <a:latin typeface="Monotype Corsiva" pitchFamily="66" charset="0"/>
                  <a:cs typeface="+mn-cs"/>
                </a:rPr>
                <a:t>N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400800" y="5884659"/>
            <a:ext cx="838200" cy="363741"/>
            <a:chOff x="2122714" y="5808459"/>
            <a:chExt cx="838200" cy="363741"/>
          </a:xfrm>
        </p:grpSpPr>
        <p:sp>
          <p:nvSpPr>
            <p:cNvPr id="29706" name="TextBox 21"/>
            <p:cNvSpPr txBox="1">
              <a:spLocks noChangeArrowheads="1"/>
            </p:cNvSpPr>
            <p:nvPr/>
          </p:nvSpPr>
          <p:spPr bwMode="auto">
            <a:xfrm>
              <a:off x="2171700" y="5808459"/>
              <a:ext cx="76655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</a:rPr>
                <a:t>1</a:t>
              </a:r>
              <a:r>
                <a:rPr lang="en-US" sz="1600" b="1" dirty="0" smtClean="0">
                  <a:solidFill>
                    <a:schemeClr val="bg1"/>
                  </a:solidFill>
                </a:rPr>
                <a:t>0 </a:t>
              </a:r>
              <a:r>
                <a:rPr lang="en-US" sz="1600" b="1" dirty="0">
                  <a:solidFill>
                    <a:schemeClr val="bg1"/>
                  </a:solidFill>
                </a:rPr>
                <a:t>km</a:t>
              </a:r>
            </a:p>
          </p:txBody>
        </p:sp>
        <p:cxnSp>
          <p:nvCxnSpPr>
            <p:cNvPr id="28" name="Straight Connector 27"/>
            <p:cNvCxnSpPr/>
            <p:nvPr/>
          </p:nvCxnSpPr>
          <p:spPr bwMode="auto">
            <a:xfrm>
              <a:off x="2122714" y="6172200"/>
              <a:ext cx="838200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17"/>
          <p:cNvSpPr txBox="1">
            <a:spLocks noChangeArrowheads="1"/>
          </p:cNvSpPr>
          <p:nvPr/>
        </p:nvSpPr>
        <p:spPr bwMode="auto">
          <a:xfrm>
            <a:off x="1828800" y="6248400"/>
            <a:ext cx="60785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 smtClean="0"/>
              <a:t>575089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191451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Box 23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MERCURY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870798" y="881744"/>
            <a:ext cx="5282281" cy="5689077"/>
            <a:chOff x="1870798" y="881744"/>
            <a:chExt cx="5282281" cy="5689077"/>
          </a:xfrm>
        </p:grpSpPr>
        <p:sp>
          <p:nvSpPr>
            <p:cNvPr id="29702" name="TextBox 17"/>
            <p:cNvSpPr txBox="1">
              <a:spLocks noChangeArrowheads="1"/>
            </p:cNvSpPr>
            <p:nvPr/>
          </p:nvSpPr>
          <p:spPr bwMode="auto">
            <a:xfrm>
              <a:off x="1870798" y="6324600"/>
              <a:ext cx="67839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1566240</a:t>
              </a:r>
              <a:endParaRPr lang="en-US" sz="1000" dirty="0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905000" y="881744"/>
              <a:ext cx="5248079" cy="5491507"/>
              <a:chOff x="1885387" y="854541"/>
              <a:chExt cx="5373226" cy="5622459"/>
            </a:xfrm>
          </p:grpSpPr>
          <p:pic>
            <p:nvPicPr>
              <p:cNvPr id="3076" name="Picture 4" descr="http://messenger.jhuapl.edu/gallery/sciencePhotos/pics/EN0241236952M.nomap.jpg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752" b="5934"/>
              <a:stretch/>
            </p:blipFill>
            <p:spPr bwMode="auto">
              <a:xfrm>
                <a:off x="1885387" y="854541"/>
                <a:ext cx="5373226" cy="562245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29707" name="Group 9"/>
              <p:cNvGrpSpPr>
                <a:grpSpLocks/>
              </p:cNvGrpSpPr>
              <p:nvPr/>
            </p:nvGrpSpPr>
            <p:grpSpPr bwMode="auto">
              <a:xfrm>
                <a:off x="1904410" y="990600"/>
                <a:ext cx="305390" cy="622142"/>
                <a:chOff x="2549218" y="5772881"/>
                <a:chExt cx="301630" cy="614054"/>
              </a:xfrm>
            </p:grpSpPr>
            <p:grpSp>
              <p:nvGrpSpPr>
                <p:cNvPr id="29711" name="Group 10"/>
                <p:cNvGrpSpPr>
                  <a:grpSpLocks/>
                </p:cNvGrpSpPr>
                <p:nvPr/>
              </p:nvGrpSpPr>
              <p:grpSpPr bwMode="auto">
                <a:xfrm rot="-6937624">
                  <a:off x="2439591" y="5977439"/>
                  <a:ext cx="614054" cy="204937"/>
                  <a:chOff x="1219599" y="5105047"/>
                  <a:chExt cx="685008" cy="228602"/>
                </a:xfrm>
              </p:grpSpPr>
              <p:grpSp>
                <p:nvGrpSpPr>
                  <p:cNvPr id="29713" name="Group 49"/>
                  <p:cNvGrpSpPr>
                    <a:grpSpLocks/>
                  </p:cNvGrpSpPr>
                  <p:nvPr/>
                </p:nvGrpSpPr>
                <p:grpSpPr bwMode="auto">
                  <a:xfrm rot="6981886">
                    <a:off x="1447801" y="4876845"/>
                    <a:ext cx="228602" cy="685006"/>
                    <a:chOff x="495304" y="4725194"/>
                    <a:chExt cx="228600" cy="685006"/>
                  </a:xfrm>
                </p:grpSpPr>
                <p:sp>
                  <p:nvSpPr>
                    <p:cNvPr id="30" name="Oval 29"/>
                    <p:cNvSpPr/>
                    <p:nvPr/>
                  </p:nvSpPr>
                  <p:spPr>
                    <a:xfrm>
                      <a:off x="495484" y="4952037"/>
                      <a:ext cx="229118" cy="227229"/>
                    </a:xfrm>
                    <a:prstGeom prst="ellipse">
                      <a:avLst/>
                    </a:prstGeom>
                    <a:noFill/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cxnSp>
                  <p:nvCxnSpPr>
                    <p:cNvPr id="31" name="Straight Arrow Connector 30"/>
                    <p:cNvCxnSpPr/>
                    <p:nvPr/>
                  </p:nvCxnSpPr>
                  <p:spPr>
                    <a:xfrm rot="5400000" flipH="1" flipV="1">
                      <a:off x="489073" y="4833243"/>
                      <a:ext cx="228976" cy="1750"/>
                    </a:xfrm>
                    <a:prstGeom prst="straightConnector1">
                      <a:avLst/>
                    </a:prstGeom>
                    <a:ln w="41275">
                      <a:solidFill>
                        <a:schemeClr val="bg1"/>
                      </a:solidFill>
                      <a:tailEnd type="stealth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" name="Straight Connector 31"/>
                    <p:cNvCxnSpPr>
                      <a:stCxn id="30" idx="4"/>
                    </p:cNvCxnSpPr>
                    <p:nvPr/>
                  </p:nvCxnSpPr>
                  <p:spPr>
                    <a:xfrm rot="5400000">
                      <a:off x="504445" y="5279686"/>
                      <a:ext cx="227229" cy="1748"/>
                    </a:xfrm>
                    <a:prstGeom prst="line">
                      <a:avLst/>
                    </a:prstGeom>
                    <a:ln w="41275"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9" name="Straight Connector 28"/>
                  <p:cNvCxnSpPr/>
                  <p:nvPr/>
                </p:nvCxnSpPr>
                <p:spPr>
                  <a:xfrm rot="11486297">
                    <a:off x="1336434" y="5108955"/>
                    <a:ext cx="138086" cy="38478"/>
                  </a:xfrm>
                  <a:prstGeom prst="line">
                    <a:avLst/>
                  </a:prstGeom>
                  <a:ln w="41275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7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2548689" y="5933930"/>
                  <a:ext cx="302616" cy="30867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12700" dist="12700" dir="2700000" algn="tl" rotWithShape="0">
                    <a:prstClr val="black"/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b="1" dirty="0">
                      <a:solidFill>
                        <a:schemeClr val="bg1">
                          <a:lumMod val="95000"/>
                        </a:schemeClr>
                      </a:solidFill>
                      <a:latin typeface="Monotype Corsiva" pitchFamily="66" charset="0"/>
                      <a:cs typeface="+mn-cs"/>
                    </a:rPr>
                    <a:t>N</a:t>
                  </a:r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6324600" y="5895545"/>
                <a:ext cx="838200" cy="363741"/>
                <a:chOff x="2122714" y="5808459"/>
                <a:chExt cx="838200" cy="363741"/>
              </a:xfrm>
            </p:grpSpPr>
            <p:sp>
              <p:nvSpPr>
                <p:cNvPr id="29706" name="TextBox 21"/>
                <p:cNvSpPr txBox="1">
                  <a:spLocks noChangeArrowheads="1"/>
                </p:cNvSpPr>
                <p:nvPr/>
              </p:nvSpPr>
              <p:spPr bwMode="auto">
                <a:xfrm>
                  <a:off x="2171700" y="5808459"/>
                  <a:ext cx="766557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>
                      <a:solidFill>
                        <a:schemeClr val="bg1"/>
                      </a:solidFill>
                    </a:rPr>
                    <a:t>6</a:t>
                  </a:r>
                  <a:r>
                    <a:rPr lang="en-US" sz="1600" b="1" dirty="0" smtClean="0">
                      <a:solidFill>
                        <a:schemeClr val="bg1"/>
                      </a:solidFill>
                    </a:rPr>
                    <a:t>0 </a:t>
                  </a:r>
                  <a:r>
                    <a:rPr lang="en-US" sz="1600" b="1" dirty="0">
                      <a:solidFill>
                        <a:schemeClr val="bg1"/>
                      </a:solidFill>
                    </a:rPr>
                    <a:t>km</a:t>
                  </a:r>
                </a:p>
              </p:txBody>
            </p:sp>
            <p:cxnSp>
              <p:nvCxnSpPr>
                <p:cNvPr id="28" name="Straight Connector 27"/>
                <p:cNvCxnSpPr/>
                <p:nvPr/>
              </p:nvCxnSpPr>
              <p:spPr bwMode="auto">
                <a:xfrm>
                  <a:off x="2122714" y="6172200"/>
                  <a:ext cx="838200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284769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749300" y="876300"/>
            <a:ext cx="7645400" cy="5638800"/>
            <a:chOff x="702219" y="810327"/>
            <a:chExt cx="7733599" cy="5704614"/>
          </a:xfrm>
        </p:grpSpPr>
        <p:grpSp>
          <p:nvGrpSpPr>
            <p:cNvPr id="23556" name="Group 20"/>
            <p:cNvGrpSpPr>
              <a:grpSpLocks/>
            </p:cNvGrpSpPr>
            <p:nvPr/>
          </p:nvGrpSpPr>
          <p:grpSpPr bwMode="auto">
            <a:xfrm>
              <a:off x="702219" y="810327"/>
              <a:ext cx="7733599" cy="5697522"/>
              <a:chOff x="914400" y="703349"/>
              <a:chExt cx="7733599" cy="5697522"/>
            </a:xfrm>
          </p:grpSpPr>
          <p:sp>
            <p:nvSpPr>
              <p:cNvPr id="23558" name="Rectangle 30"/>
              <p:cNvSpPr>
                <a:spLocks noChangeArrowheads="1"/>
              </p:cNvSpPr>
              <p:nvPr/>
            </p:nvSpPr>
            <p:spPr bwMode="auto">
              <a:xfrm>
                <a:off x="917470" y="6154650"/>
                <a:ext cx="742511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PIA12068</a:t>
                </a:r>
              </a:p>
            </p:txBody>
          </p:sp>
          <p:grpSp>
            <p:nvGrpSpPr>
              <p:cNvPr id="23559" name="Group 17"/>
              <p:cNvGrpSpPr>
                <a:grpSpLocks/>
              </p:cNvGrpSpPr>
              <p:nvPr/>
            </p:nvGrpSpPr>
            <p:grpSpPr bwMode="auto">
              <a:xfrm>
                <a:off x="914400" y="703349"/>
                <a:ext cx="7733599" cy="5451301"/>
                <a:chOff x="914400" y="703349"/>
                <a:chExt cx="7733599" cy="5451301"/>
              </a:xfrm>
            </p:grpSpPr>
            <p:pic>
              <p:nvPicPr>
                <p:cNvPr id="23560" name="Picture 19" descr="mercury2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914400" y="703349"/>
                  <a:ext cx="7733599" cy="54513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3561" name="TextBox 29"/>
                <p:cNvSpPr txBox="1">
                  <a:spLocks noChangeArrowheads="1"/>
                </p:cNvSpPr>
                <p:nvPr/>
              </p:nvSpPr>
              <p:spPr bwMode="auto">
                <a:xfrm>
                  <a:off x="1236065" y="5450077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30 km</a:t>
                  </a:r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1089434" y="5792854"/>
                  <a:ext cx="1005239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3563" name="Group 9"/>
                <p:cNvGrpSpPr>
                  <a:grpSpLocks/>
                </p:cNvGrpSpPr>
                <p:nvPr/>
              </p:nvGrpSpPr>
              <p:grpSpPr bwMode="auto">
                <a:xfrm>
                  <a:off x="1004049" y="833437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23564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23566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4" name="Oval 33"/>
                      <p:cNvSpPr/>
                      <p:nvPr/>
                    </p:nvSpPr>
                    <p:spPr>
                      <a:xfrm>
                        <a:off x="495386" y="4952607"/>
                        <a:ext cx="229282" cy="227420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5" name="Straight Arrow Connector 34"/>
                      <p:cNvCxnSpPr/>
                      <p:nvPr/>
                    </p:nvCxnSpPr>
                    <p:spPr>
                      <a:xfrm rot="5400000" flipH="1" flipV="1">
                        <a:off x="489748" y="4833579"/>
                        <a:ext cx="229210" cy="1791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6" name="Straight Connector 35"/>
                      <p:cNvCxnSpPr>
                        <a:stCxn id="34" idx="4"/>
                      </p:cNvCxnSpPr>
                      <p:nvPr/>
                    </p:nvCxnSpPr>
                    <p:spPr>
                      <a:xfrm rot="5400000">
                        <a:off x="503561" y="5280231"/>
                        <a:ext cx="227420" cy="1791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3" name="Straight Connector 32"/>
                    <p:cNvCxnSpPr/>
                    <p:nvPr/>
                  </p:nvCxnSpPr>
                  <p:spPr>
                    <a:xfrm rot="11486297">
                      <a:off x="1334493" y="5108003"/>
                      <a:ext cx="137885" cy="37617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9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9494" y="5935009"/>
                    <a:ext cx="301898" cy="30820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23557" name="TextBox 17"/>
            <p:cNvSpPr txBox="1">
              <a:spLocks noChangeArrowheads="1"/>
            </p:cNvSpPr>
            <p:nvPr/>
          </p:nvSpPr>
          <p:spPr bwMode="auto">
            <a:xfrm>
              <a:off x="6472632" y="626872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#2</a:t>
              </a:r>
            </a:p>
          </p:txBody>
        </p:sp>
      </p:grpSp>
      <p:sp>
        <p:nvSpPr>
          <p:cNvPr id="23555" name="TextBox 23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MERCURY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617538" y="887413"/>
            <a:ext cx="7902575" cy="5610225"/>
            <a:chOff x="618006" y="762000"/>
            <a:chExt cx="7902091" cy="5610701"/>
          </a:xfrm>
        </p:grpSpPr>
        <p:grpSp>
          <p:nvGrpSpPr>
            <p:cNvPr id="24580" name="Group 7"/>
            <p:cNvGrpSpPr>
              <a:grpSpLocks/>
            </p:cNvGrpSpPr>
            <p:nvPr/>
          </p:nvGrpSpPr>
          <p:grpSpPr bwMode="auto">
            <a:xfrm>
              <a:off x="618006" y="762000"/>
              <a:ext cx="7882554" cy="5603027"/>
              <a:chOff x="423246" y="609600"/>
              <a:chExt cx="7882554" cy="5603027"/>
            </a:xfrm>
          </p:grpSpPr>
          <p:sp>
            <p:nvSpPr>
              <p:cNvPr id="24582" name="TextBox 17"/>
              <p:cNvSpPr txBox="1">
                <a:spLocks noChangeArrowheads="1"/>
              </p:cNvSpPr>
              <p:nvPr/>
            </p:nvSpPr>
            <p:spPr bwMode="auto">
              <a:xfrm>
                <a:off x="434329" y="5966406"/>
                <a:ext cx="742511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PIA12049</a:t>
                </a:r>
              </a:p>
            </p:txBody>
          </p:sp>
          <p:grpSp>
            <p:nvGrpSpPr>
              <p:cNvPr id="24583" name="Group 6"/>
              <p:cNvGrpSpPr>
                <a:grpSpLocks/>
              </p:cNvGrpSpPr>
              <p:nvPr/>
            </p:nvGrpSpPr>
            <p:grpSpPr bwMode="auto">
              <a:xfrm>
                <a:off x="423246" y="609600"/>
                <a:ext cx="7882554" cy="5356806"/>
                <a:chOff x="423246" y="609600"/>
                <a:chExt cx="7882554" cy="5356806"/>
              </a:xfrm>
            </p:grpSpPr>
            <p:pic>
              <p:nvPicPr>
                <p:cNvPr id="24584" name="Picture 40" descr="mercury3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23246" y="609600"/>
                  <a:ext cx="7882554" cy="53568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4585" name="TextBox 23"/>
                <p:cNvSpPr txBox="1">
                  <a:spLocks noChangeArrowheads="1"/>
                </p:cNvSpPr>
                <p:nvPr/>
              </p:nvSpPr>
              <p:spPr bwMode="auto">
                <a:xfrm>
                  <a:off x="656772" y="5375584"/>
                  <a:ext cx="808235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100 km</a:t>
                  </a:r>
                </a:p>
              </p:txBody>
            </p: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608972" y="5715433"/>
                  <a:ext cx="917519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4587" name="Group 9"/>
                <p:cNvGrpSpPr>
                  <a:grpSpLocks/>
                </p:cNvGrpSpPr>
                <p:nvPr/>
              </p:nvGrpSpPr>
              <p:grpSpPr bwMode="auto">
                <a:xfrm>
                  <a:off x="523126" y="706348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24588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24590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0" name="Oval 29"/>
                      <p:cNvSpPr/>
                      <p:nvPr/>
                    </p:nvSpPr>
                    <p:spPr>
                      <a:xfrm>
                        <a:off x="495774" y="4951881"/>
                        <a:ext cx="228424" cy="228356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1" name="Straight Arrow Connector 30"/>
                      <p:cNvCxnSpPr/>
                      <p:nvPr/>
                    </p:nvCxnSpPr>
                    <p:spPr>
                      <a:xfrm rot="5400000" flipH="1" flipV="1">
                        <a:off x="489280" y="4833343"/>
                        <a:ext cx="228355" cy="1771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2" name="Straight Connector 31"/>
                      <p:cNvCxnSpPr>
                        <a:stCxn id="30" idx="4"/>
                      </p:cNvCxnSpPr>
                      <p:nvPr/>
                    </p:nvCxnSpPr>
                    <p:spPr>
                      <a:xfrm rot="5400000">
                        <a:off x="504775" y="5280166"/>
                        <a:ext cx="226585" cy="1770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9" name="Straight Connector 28"/>
                    <p:cNvCxnSpPr/>
                    <p:nvPr/>
                  </p:nvCxnSpPr>
                  <p:spPr>
                    <a:xfrm rot="11486297">
                      <a:off x="1333700" y="5109019"/>
                      <a:ext cx="138075" cy="37186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7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9344" y="5934835"/>
                    <a:ext cx="301612" cy="30784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24581" name="TextBox 17"/>
            <p:cNvSpPr txBox="1">
              <a:spLocks noChangeArrowheads="1"/>
            </p:cNvSpPr>
            <p:nvPr/>
          </p:nvSpPr>
          <p:spPr bwMode="auto">
            <a:xfrm>
              <a:off x="6570524" y="612648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#3</a:t>
              </a:r>
            </a:p>
          </p:txBody>
        </p:sp>
      </p:grpSp>
      <p:sp>
        <p:nvSpPr>
          <p:cNvPr id="24579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MERCURY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920750" y="860425"/>
            <a:ext cx="7302500" cy="5646738"/>
            <a:chOff x="873669" y="729691"/>
            <a:chExt cx="7391400" cy="5716829"/>
          </a:xfrm>
        </p:grpSpPr>
        <p:grpSp>
          <p:nvGrpSpPr>
            <p:cNvPr id="25604" name="Group 8"/>
            <p:cNvGrpSpPr>
              <a:grpSpLocks/>
            </p:cNvGrpSpPr>
            <p:nvPr/>
          </p:nvGrpSpPr>
          <p:grpSpPr bwMode="auto">
            <a:xfrm>
              <a:off x="873669" y="729691"/>
              <a:ext cx="7391400" cy="5706394"/>
              <a:chOff x="876300" y="698913"/>
              <a:chExt cx="7391400" cy="5706394"/>
            </a:xfrm>
          </p:grpSpPr>
          <p:sp>
            <p:nvSpPr>
              <p:cNvPr id="25606" name="TextBox 17"/>
              <p:cNvSpPr txBox="1">
                <a:spLocks noChangeArrowheads="1"/>
              </p:cNvSpPr>
              <p:nvPr/>
            </p:nvSpPr>
            <p:spPr bwMode="auto">
              <a:xfrm>
                <a:off x="896711" y="6159086"/>
                <a:ext cx="742511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PIA11355</a:t>
                </a:r>
              </a:p>
            </p:txBody>
          </p:sp>
          <p:grpSp>
            <p:nvGrpSpPr>
              <p:cNvPr id="25607" name="Group 7"/>
              <p:cNvGrpSpPr>
                <a:grpSpLocks/>
              </p:cNvGrpSpPr>
              <p:nvPr/>
            </p:nvGrpSpPr>
            <p:grpSpPr bwMode="auto">
              <a:xfrm>
                <a:off x="876300" y="698913"/>
                <a:ext cx="7391400" cy="5460174"/>
                <a:chOff x="876300" y="698913"/>
                <a:chExt cx="7391400" cy="5460174"/>
              </a:xfrm>
            </p:grpSpPr>
            <p:pic>
              <p:nvPicPr>
                <p:cNvPr id="25608" name="Picture 17" descr="mercury4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876300" y="698913"/>
                  <a:ext cx="7391400" cy="54601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21" name="Straight Connector 20"/>
                <p:cNvCxnSpPr/>
                <p:nvPr/>
              </p:nvCxnSpPr>
              <p:spPr>
                <a:xfrm flipH="1">
                  <a:off x="1091615" y="5867684"/>
                  <a:ext cx="694149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610" name="TextBox 21"/>
                <p:cNvSpPr txBox="1">
                  <a:spLocks noChangeArrowheads="1"/>
                </p:cNvSpPr>
                <p:nvPr/>
              </p:nvSpPr>
              <p:spPr bwMode="auto">
                <a:xfrm>
                  <a:off x="1066800" y="5528846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50 km</a:t>
                  </a:r>
                </a:p>
              </p:txBody>
            </p:sp>
            <p:grpSp>
              <p:nvGrpSpPr>
                <p:cNvPr id="25611" name="Group 9"/>
                <p:cNvGrpSpPr>
                  <a:grpSpLocks/>
                </p:cNvGrpSpPr>
                <p:nvPr/>
              </p:nvGrpSpPr>
              <p:grpSpPr bwMode="auto">
                <a:xfrm>
                  <a:off x="965657" y="833437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25612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25614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28" name="Oval 27"/>
                      <p:cNvSpPr/>
                      <p:nvPr/>
                    </p:nvSpPr>
                    <p:spPr>
                      <a:xfrm>
                        <a:off x="495841" y="4951521"/>
                        <a:ext cx="227632" cy="229378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29" name="Straight Arrow Connector 28"/>
                      <p:cNvCxnSpPr/>
                      <p:nvPr/>
                    </p:nvCxnSpPr>
                    <p:spPr>
                      <a:xfrm rot="5400000" flipH="1" flipV="1">
                        <a:off x="491085" y="4833290"/>
                        <a:ext cx="227585" cy="1792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" name="Straight Connector 29"/>
                      <p:cNvCxnSpPr>
                        <a:stCxn id="28" idx="4"/>
                      </p:cNvCxnSpPr>
                      <p:nvPr/>
                    </p:nvCxnSpPr>
                    <p:spPr>
                      <a:xfrm rot="5400000">
                        <a:off x="504907" y="5280270"/>
                        <a:ext cx="225794" cy="1792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7" name="Straight Connector 26"/>
                    <p:cNvCxnSpPr/>
                    <p:nvPr/>
                  </p:nvCxnSpPr>
                  <p:spPr>
                    <a:xfrm rot="11486297">
                      <a:off x="1336621" y="5109620"/>
                      <a:ext cx="137985" cy="37641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5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9844" y="5935608"/>
                    <a:ext cx="300482" cy="30682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25605" name="TextBox 17"/>
            <p:cNvSpPr txBox="1">
              <a:spLocks noChangeArrowheads="1"/>
            </p:cNvSpPr>
            <p:nvPr/>
          </p:nvSpPr>
          <p:spPr bwMode="auto">
            <a:xfrm>
              <a:off x="6294120" y="6200299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#4</a:t>
              </a:r>
            </a:p>
          </p:txBody>
        </p:sp>
      </p:grpSp>
      <p:sp>
        <p:nvSpPr>
          <p:cNvPr id="25603" name="TextBox 34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MERCURY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Line 5"/>
          <p:cNvSpPr>
            <a:spLocks noChangeShapeType="1"/>
          </p:cNvSpPr>
          <p:nvPr/>
        </p:nvSpPr>
        <p:spPr bwMode="auto">
          <a:xfrm flipH="1" flipV="1">
            <a:off x="762000" y="5410200"/>
            <a:ext cx="228600" cy="76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6627" name="Group 2"/>
          <p:cNvGrpSpPr>
            <a:grpSpLocks/>
          </p:cNvGrpSpPr>
          <p:nvPr/>
        </p:nvGrpSpPr>
        <p:grpSpPr bwMode="auto">
          <a:xfrm>
            <a:off x="650875" y="881063"/>
            <a:ext cx="7842250" cy="5619750"/>
            <a:chOff x="623699" y="759790"/>
            <a:chExt cx="7896602" cy="5659222"/>
          </a:xfrm>
        </p:grpSpPr>
        <p:grpSp>
          <p:nvGrpSpPr>
            <p:cNvPr id="26629" name="Group 11"/>
            <p:cNvGrpSpPr>
              <a:grpSpLocks/>
            </p:cNvGrpSpPr>
            <p:nvPr/>
          </p:nvGrpSpPr>
          <p:grpSpPr bwMode="auto">
            <a:xfrm>
              <a:off x="623699" y="759790"/>
              <a:ext cx="7896602" cy="5659222"/>
              <a:chOff x="914400" y="609600"/>
              <a:chExt cx="7647709" cy="5480849"/>
            </a:xfrm>
          </p:grpSpPr>
          <p:sp>
            <p:nvSpPr>
              <p:cNvPr id="26631" name="TextBox 17"/>
              <p:cNvSpPr txBox="1">
                <a:spLocks noChangeArrowheads="1"/>
              </p:cNvSpPr>
              <p:nvPr/>
            </p:nvSpPr>
            <p:spPr bwMode="auto">
              <a:xfrm>
                <a:off x="996891" y="5851989"/>
                <a:ext cx="719108" cy="238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PIA12368</a:t>
                </a:r>
              </a:p>
            </p:txBody>
          </p:sp>
          <p:grpSp>
            <p:nvGrpSpPr>
              <p:cNvPr id="26632" name="Group 10"/>
              <p:cNvGrpSpPr>
                <a:grpSpLocks/>
              </p:cNvGrpSpPr>
              <p:nvPr/>
            </p:nvGrpSpPr>
            <p:grpSpPr bwMode="auto">
              <a:xfrm>
                <a:off x="914400" y="609600"/>
                <a:ext cx="7647709" cy="5257800"/>
                <a:chOff x="914400" y="609600"/>
                <a:chExt cx="7647709" cy="5257800"/>
              </a:xfrm>
            </p:grpSpPr>
            <p:pic>
              <p:nvPicPr>
                <p:cNvPr id="26633" name="Picture 17" descr="mercury5cutjpg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914400" y="609600"/>
                  <a:ext cx="7647709" cy="5257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6634" name="TextBox 21"/>
                <p:cNvSpPr txBox="1">
                  <a:spLocks noChangeArrowheads="1"/>
                </p:cNvSpPr>
                <p:nvPr/>
              </p:nvSpPr>
              <p:spPr bwMode="auto">
                <a:xfrm>
                  <a:off x="1200961" y="5213772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30 km</a:t>
                  </a:r>
                </a:p>
              </p:txBody>
            </p: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1222476" y="5562491"/>
                  <a:ext cx="682720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6636" name="Group 9"/>
                <p:cNvGrpSpPr>
                  <a:grpSpLocks/>
                </p:cNvGrpSpPr>
                <p:nvPr/>
              </p:nvGrpSpPr>
              <p:grpSpPr bwMode="auto">
                <a:xfrm>
                  <a:off x="1066800" y="762000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26637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26639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4" name="Oval 33"/>
                      <p:cNvSpPr/>
                      <p:nvPr/>
                    </p:nvSpPr>
                    <p:spPr>
                      <a:xfrm>
                        <a:off x="493959" y="4950599"/>
                        <a:ext cx="229677" cy="229598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5" name="Straight Arrow Connector 34"/>
                      <p:cNvCxnSpPr/>
                      <p:nvPr/>
                    </p:nvCxnSpPr>
                    <p:spPr>
                      <a:xfrm rot="5400000" flipH="1" flipV="1">
                        <a:off x="488419" y="4832411"/>
                        <a:ext cx="227871" cy="1726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6" name="Straight Connector 35"/>
                      <p:cNvCxnSpPr>
                        <a:stCxn id="34" idx="4"/>
                      </p:cNvCxnSpPr>
                      <p:nvPr/>
                    </p:nvCxnSpPr>
                    <p:spPr>
                      <a:xfrm rot="5400000">
                        <a:off x="502810" y="5279374"/>
                        <a:ext cx="227871" cy="1727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3" name="Straight Connector 32"/>
                    <p:cNvCxnSpPr/>
                    <p:nvPr/>
                  </p:nvCxnSpPr>
                  <p:spPr>
                    <a:xfrm rot="11486297">
                      <a:off x="1332937" y="5106376"/>
                      <a:ext cx="138104" cy="37992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1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8533" y="5934697"/>
                    <a:ext cx="301888" cy="3079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26630" name="TextBox 17"/>
            <p:cNvSpPr txBox="1">
              <a:spLocks noChangeArrowheads="1"/>
            </p:cNvSpPr>
            <p:nvPr/>
          </p:nvSpPr>
          <p:spPr bwMode="auto">
            <a:xfrm>
              <a:off x="6507480" y="617220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#5</a:t>
              </a:r>
            </a:p>
          </p:txBody>
        </p:sp>
      </p:grpSp>
      <p:sp>
        <p:nvSpPr>
          <p:cNvPr id="26628" name="TextBox 23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MERCURY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16"/>
          <p:cNvGrpSpPr>
            <a:grpSpLocks/>
          </p:cNvGrpSpPr>
          <p:nvPr/>
        </p:nvGrpSpPr>
        <p:grpSpPr bwMode="auto">
          <a:xfrm>
            <a:off x="720725" y="887413"/>
            <a:ext cx="7702550" cy="5610225"/>
            <a:chOff x="679516" y="762000"/>
            <a:chExt cx="7784969" cy="5671210"/>
          </a:xfrm>
        </p:grpSpPr>
        <p:grpSp>
          <p:nvGrpSpPr>
            <p:cNvPr id="27652" name="Group 21"/>
            <p:cNvGrpSpPr>
              <a:grpSpLocks/>
            </p:cNvGrpSpPr>
            <p:nvPr/>
          </p:nvGrpSpPr>
          <p:grpSpPr bwMode="auto">
            <a:xfrm>
              <a:off x="679516" y="762000"/>
              <a:ext cx="7784969" cy="5671210"/>
              <a:chOff x="914400" y="762000"/>
              <a:chExt cx="7435700" cy="5416774"/>
            </a:xfrm>
          </p:grpSpPr>
          <p:grpSp>
            <p:nvGrpSpPr>
              <p:cNvPr id="27654" name="Group 19"/>
              <p:cNvGrpSpPr>
                <a:grpSpLocks/>
              </p:cNvGrpSpPr>
              <p:nvPr/>
            </p:nvGrpSpPr>
            <p:grpSpPr bwMode="auto">
              <a:xfrm>
                <a:off x="914400" y="762000"/>
                <a:ext cx="7435700" cy="5181600"/>
                <a:chOff x="914400" y="762000"/>
                <a:chExt cx="7435700" cy="5181600"/>
              </a:xfrm>
            </p:grpSpPr>
            <p:pic>
              <p:nvPicPr>
                <p:cNvPr id="27656" name="Picture 67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 t="8537" b="16528"/>
                <a:stretch>
                  <a:fillRect/>
                </a:stretch>
              </p:blipFill>
              <p:spPr bwMode="auto">
                <a:xfrm>
                  <a:off x="914400" y="762000"/>
                  <a:ext cx="7435700" cy="5181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27657" name="Group 9"/>
                <p:cNvGrpSpPr>
                  <a:grpSpLocks/>
                </p:cNvGrpSpPr>
                <p:nvPr/>
              </p:nvGrpSpPr>
              <p:grpSpPr bwMode="auto">
                <a:xfrm>
                  <a:off x="993775" y="985837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27661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27663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8" name="Oval 7"/>
                      <p:cNvSpPr/>
                      <p:nvPr/>
                    </p:nvSpPr>
                    <p:spPr>
                      <a:xfrm>
                        <a:off x="495729" y="4952422"/>
                        <a:ext cx="229071" cy="227299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9" name="Straight Arrow Connector 8"/>
                      <p:cNvCxnSpPr/>
                      <p:nvPr/>
                    </p:nvCxnSpPr>
                    <p:spPr>
                      <a:xfrm rot="5400000" flipH="1" flipV="1">
                        <a:off x="490214" y="4833698"/>
                        <a:ext cx="229007" cy="1709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" name="Straight Connector 9"/>
                      <p:cNvCxnSpPr>
                        <a:stCxn id="8" idx="4"/>
                      </p:cNvCxnSpPr>
                      <p:nvPr/>
                    </p:nvCxnSpPr>
                    <p:spPr>
                      <a:xfrm rot="5400000">
                        <a:off x="503662" y="5280479"/>
                        <a:ext cx="227299" cy="1709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7" name="Straight Connector 6"/>
                    <p:cNvCxnSpPr/>
                    <p:nvPr/>
                  </p:nvCxnSpPr>
                  <p:spPr>
                    <a:xfrm rot="11486297">
                      <a:off x="1334286" y="5108133"/>
                      <a:ext cx="138430" cy="37609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5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9533" y="5935218"/>
                    <a:ext cx="301908" cy="30792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  <p:sp>
              <p:nvSpPr>
                <p:cNvPr id="27658" name="Rectangle 15"/>
                <p:cNvSpPr>
                  <a:spLocks noChangeArrowheads="1"/>
                </p:cNvSpPr>
                <p:nvPr/>
              </p:nvSpPr>
              <p:spPr bwMode="auto">
                <a:xfrm>
                  <a:off x="7981390" y="838198"/>
                  <a:ext cx="215304" cy="2939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/>
                  <a:endParaRPr lang="en-US" sz="1400" b="1">
                    <a:solidFill>
                      <a:schemeClr val="bg1"/>
                    </a:solidFill>
                    <a:latin typeface="Calibri" pitchFamily="34" charset="0"/>
                  </a:endParaRPr>
                </a:p>
              </p:txBody>
            </p: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1173393" y="5596325"/>
                  <a:ext cx="838278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660" name="TextBox 14"/>
                <p:cNvSpPr txBox="1">
                  <a:spLocks noChangeArrowheads="1"/>
                </p:cNvSpPr>
                <p:nvPr/>
              </p:nvSpPr>
              <p:spPr bwMode="auto">
                <a:xfrm>
                  <a:off x="1240903" y="5257800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25 km</a:t>
                  </a:r>
                </a:p>
              </p:txBody>
            </p:sp>
          </p:grpSp>
          <p:sp>
            <p:nvSpPr>
              <p:cNvPr id="27655" name="TextBox 17"/>
              <p:cNvSpPr txBox="1">
                <a:spLocks noChangeArrowheads="1"/>
              </p:cNvSpPr>
              <p:nvPr/>
            </p:nvSpPr>
            <p:spPr bwMode="auto">
              <a:xfrm>
                <a:off x="914400" y="5943600"/>
                <a:ext cx="709199" cy="235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PIA12054</a:t>
                </a:r>
              </a:p>
            </p:txBody>
          </p:sp>
        </p:grpSp>
        <p:sp>
          <p:nvSpPr>
            <p:cNvPr id="27653" name="TextBox 17"/>
            <p:cNvSpPr txBox="1">
              <a:spLocks noChangeArrowheads="1"/>
            </p:cNvSpPr>
            <p:nvPr/>
          </p:nvSpPr>
          <p:spPr bwMode="auto">
            <a:xfrm>
              <a:off x="6509564" y="618236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#6</a:t>
              </a:r>
            </a:p>
          </p:txBody>
        </p:sp>
      </p:grpSp>
      <p:sp>
        <p:nvSpPr>
          <p:cNvPr id="27651" name="TextBox 23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MERCURY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4"/>
          <p:cNvGrpSpPr>
            <a:grpSpLocks/>
          </p:cNvGrpSpPr>
          <p:nvPr/>
        </p:nvGrpSpPr>
        <p:grpSpPr bwMode="auto">
          <a:xfrm>
            <a:off x="671513" y="890588"/>
            <a:ext cx="7800975" cy="5607050"/>
            <a:chOff x="671344" y="838200"/>
            <a:chExt cx="7801313" cy="5606581"/>
          </a:xfrm>
        </p:grpSpPr>
        <p:grpSp>
          <p:nvGrpSpPr>
            <p:cNvPr id="28676" name="Group 3"/>
            <p:cNvGrpSpPr>
              <a:grpSpLocks/>
            </p:cNvGrpSpPr>
            <p:nvPr/>
          </p:nvGrpSpPr>
          <p:grpSpPr bwMode="auto">
            <a:xfrm>
              <a:off x="671344" y="838200"/>
              <a:ext cx="7801313" cy="5606581"/>
              <a:chOff x="874299" y="838200"/>
              <a:chExt cx="7409371" cy="5324904"/>
            </a:xfrm>
          </p:grpSpPr>
          <p:sp>
            <p:nvSpPr>
              <p:cNvPr id="28678" name="TextBox 17"/>
              <p:cNvSpPr txBox="1">
                <a:spLocks noChangeArrowheads="1"/>
              </p:cNvSpPr>
              <p:nvPr/>
            </p:nvSpPr>
            <p:spPr bwMode="auto">
              <a:xfrm>
                <a:off x="906539" y="5929253"/>
                <a:ext cx="705207" cy="2338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PIA12370</a:t>
                </a:r>
              </a:p>
            </p:txBody>
          </p:sp>
          <p:grpSp>
            <p:nvGrpSpPr>
              <p:cNvPr id="28679" name="Group 2"/>
              <p:cNvGrpSpPr>
                <a:grpSpLocks/>
              </p:cNvGrpSpPr>
              <p:nvPr/>
            </p:nvGrpSpPr>
            <p:grpSpPr bwMode="auto">
              <a:xfrm>
                <a:off x="874299" y="838200"/>
                <a:ext cx="7409371" cy="5091053"/>
                <a:chOff x="874299" y="838200"/>
                <a:chExt cx="7409371" cy="5091053"/>
              </a:xfrm>
            </p:grpSpPr>
            <p:pic>
              <p:nvPicPr>
                <p:cNvPr id="28680" name="Picture 17" descr="mercury7cut.jpg"/>
                <p:cNvPicPr>
                  <a:picLocks noChangeAspect="1"/>
                </p:cNvPicPr>
                <p:nvPr/>
              </p:nvPicPr>
              <p:blipFill>
                <a:blip r:embed="rId3"/>
                <a:srcRect l="12177"/>
                <a:stretch>
                  <a:fillRect/>
                </a:stretch>
              </p:blipFill>
              <p:spPr bwMode="auto">
                <a:xfrm>
                  <a:off x="874299" y="838200"/>
                  <a:ext cx="7409371" cy="50910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8681" name="TextBox 22"/>
                <p:cNvSpPr txBox="1">
                  <a:spLocks noChangeArrowheads="1"/>
                </p:cNvSpPr>
                <p:nvPr/>
              </p:nvSpPr>
              <p:spPr bwMode="auto">
                <a:xfrm>
                  <a:off x="1219886" y="5206569"/>
                  <a:ext cx="746636" cy="3590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20 km</a:t>
                  </a:r>
                </a:p>
              </p:txBody>
            </p: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1049205" y="5566088"/>
                  <a:ext cx="1088638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8683" name="Group 9"/>
                <p:cNvGrpSpPr>
                  <a:grpSpLocks/>
                </p:cNvGrpSpPr>
                <p:nvPr/>
              </p:nvGrpSpPr>
              <p:grpSpPr bwMode="auto">
                <a:xfrm>
                  <a:off x="968403" y="959416"/>
                  <a:ext cx="319874" cy="651534"/>
                  <a:chOff x="2549218" y="5772881"/>
                  <a:chExt cx="301630" cy="614054"/>
                </a:xfrm>
              </p:grpSpPr>
              <p:grpSp>
                <p:nvGrpSpPr>
                  <p:cNvPr id="28684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28686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2" name="Oval 31"/>
                      <p:cNvSpPr/>
                      <p:nvPr/>
                    </p:nvSpPr>
                    <p:spPr>
                      <a:xfrm>
                        <a:off x="494998" y="4951215"/>
                        <a:ext cx="229968" cy="229836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3" name="Straight Arrow Connector 32"/>
                      <p:cNvCxnSpPr/>
                      <p:nvPr/>
                    </p:nvCxnSpPr>
                    <p:spPr>
                      <a:xfrm rot="5400000" flipH="1" flipV="1">
                        <a:off x="489693" y="4833186"/>
                        <a:ext cx="228251" cy="1586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" name="Straight Connector 33"/>
                      <p:cNvCxnSpPr>
                        <a:stCxn id="32" idx="4"/>
                      </p:cNvCxnSpPr>
                      <p:nvPr/>
                    </p:nvCxnSpPr>
                    <p:spPr>
                      <a:xfrm rot="5400000">
                        <a:off x="504184" y="5280831"/>
                        <a:ext cx="226665" cy="1585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1" name="Straight Connector 30"/>
                    <p:cNvCxnSpPr/>
                    <p:nvPr/>
                  </p:nvCxnSpPr>
                  <p:spPr>
                    <a:xfrm rot="11486297">
                      <a:off x="1332180" y="5107165"/>
                      <a:ext cx="139487" cy="38064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9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8633" y="5934291"/>
                    <a:ext cx="302845" cy="30833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28677" name="TextBox 17"/>
            <p:cNvSpPr txBox="1">
              <a:spLocks noChangeArrowheads="1"/>
            </p:cNvSpPr>
            <p:nvPr/>
          </p:nvSpPr>
          <p:spPr bwMode="auto">
            <a:xfrm>
              <a:off x="6518787" y="618236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#7</a:t>
              </a:r>
            </a:p>
          </p:txBody>
        </p:sp>
      </p:grpSp>
      <p:sp>
        <p:nvSpPr>
          <p:cNvPr id="28675" name="TextBox 23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MERCURY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476250" y="919163"/>
            <a:ext cx="8191500" cy="5573712"/>
            <a:chOff x="508788" y="685800"/>
            <a:chExt cx="8090505" cy="5504021"/>
          </a:xfrm>
        </p:grpSpPr>
        <p:grpSp>
          <p:nvGrpSpPr>
            <p:cNvPr id="29700" name="Group 10"/>
            <p:cNvGrpSpPr>
              <a:grpSpLocks/>
            </p:cNvGrpSpPr>
            <p:nvPr/>
          </p:nvGrpSpPr>
          <p:grpSpPr bwMode="auto">
            <a:xfrm>
              <a:off x="508788" y="685800"/>
              <a:ext cx="8088923" cy="5504020"/>
              <a:chOff x="527538" y="685800"/>
              <a:chExt cx="8088923" cy="5504020"/>
            </a:xfrm>
          </p:grpSpPr>
          <p:sp>
            <p:nvSpPr>
              <p:cNvPr id="29702" name="TextBox 17"/>
              <p:cNvSpPr txBox="1">
                <a:spLocks noChangeArrowheads="1"/>
              </p:cNvSpPr>
              <p:nvPr/>
            </p:nvSpPr>
            <p:spPr bwMode="auto">
              <a:xfrm>
                <a:off x="547858" y="5943599"/>
                <a:ext cx="742511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PIA12116</a:t>
                </a:r>
              </a:p>
            </p:txBody>
          </p:sp>
          <p:grpSp>
            <p:nvGrpSpPr>
              <p:cNvPr id="29703" name="Group 9"/>
              <p:cNvGrpSpPr>
                <a:grpSpLocks/>
              </p:cNvGrpSpPr>
              <p:nvPr/>
            </p:nvGrpSpPr>
            <p:grpSpPr bwMode="auto">
              <a:xfrm>
                <a:off x="527538" y="685800"/>
                <a:ext cx="8088923" cy="5257800"/>
                <a:chOff x="527538" y="685800"/>
                <a:chExt cx="8088923" cy="5257800"/>
              </a:xfrm>
            </p:grpSpPr>
            <p:pic>
              <p:nvPicPr>
                <p:cNvPr id="29704" name="Picture 17" descr="mercury8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27538" y="685800"/>
                  <a:ext cx="8088923" cy="5257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21" name="Straight Connector 20"/>
                <p:cNvCxnSpPr/>
                <p:nvPr/>
              </p:nvCxnSpPr>
              <p:spPr>
                <a:xfrm>
                  <a:off x="772135" y="5714824"/>
                  <a:ext cx="656962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706" name="TextBox 21"/>
                <p:cNvSpPr txBox="1">
                  <a:spLocks noChangeArrowheads="1"/>
                </p:cNvSpPr>
                <p:nvPr/>
              </p:nvSpPr>
              <p:spPr bwMode="auto">
                <a:xfrm>
                  <a:off x="743761" y="5376446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20 km</a:t>
                  </a:r>
                </a:p>
              </p:txBody>
            </p:sp>
            <p:grpSp>
              <p:nvGrpSpPr>
                <p:cNvPr id="29707" name="Group 9"/>
                <p:cNvGrpSpPr>
                  <a:grpSpLocks/>
                </p:cNvGrpSpPr>
                <p:nvPr/>
              </p:nvGrpSpPr>
              <p:grpSpPr bwMode="auto">
                <a:xfrm>
                  <a:off x="609600" y="838200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29711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29713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0" name="Oval 29"/>
                      <p:cNvSpPr/>
                      <p:nvPr/>
                    </p:nvSpPr>
                    <p:spPr>
                      <a:xfrm>
                        <a:off x="495484" y="4952037"/>
                        <a:ext cx="229118" cy="227229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1" name="Straight Arrow Connector 30"/>
                      <p:cNvCxnSpPr/>
                      <p:nvPr/>
                    </p:nvCxnSpPr>
                    <p:spPr>
                      <a:xfrm rot="5400000" flipH="1" flipV="1">
                        <a:off x="489073" y="4833243"/>
                        <a:ext cx="228976" cy="1750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2" name="Straight Connector 31"/>
                      <p:cNvCxnSpPr>
                        <a:stCxn id="30" idx="4"/>
                      </p:cNvCxnSpPr>
                      <p:nvPr/>
                    </p:nvCxnSpPr>
                    <p:spPr>
                      <a:xfrm rot="5400000">
                        <a:off x="504445" y="5279686"/>
                        <a:ext cx="227229" cy="1748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9" name="Straight Connector 28"/>
                    <p:cNvCxnSpPr/>
                    <p:nvPr/>
                  </p:nvCxnSpPr>
                  <p:spPr>
                    <a:xfrm rot="11486297">
                      <a:off x="1336434" y="5108955"/>
                      <a:ext cx="138086" cy="38478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7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8689" y="5933930"/>
                    <a:ext cx="302616" cy="30867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29701" name="TextBox 17"/>
            <p:cNvSpPr txBox="1">
              <a:spLocks noChangeArrowheads="1"/>
            </p:cNvSpPr>
            <p:nvPr/>
          </p:nvSpPr>
          <p:spPr bwMode="auto">
            <a:xfrm>
              <a:off x="6649720" y="594360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#8</a:t>
              </a:r>
            </a:p>
          </p:txBody>
        </p:sp>
      </p:grpSp>
      <p:sp>
        <p:nvSpPr>
          <p:cNvPr id="29699" name="TextBox 23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MERCURY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Box 23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MERCURY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866900" y="918057"/>
            <a:ext cx="5410201" cy="5513100"/>
            <a:chOff x="1866900" y="918057"/>
            <a:chExt cx="5410201" cy="5513100"/>
          </a:xfrm>
        </p:grpSpPr>
        <p:pic>
          <p:nvPicPr>
            <p:cNvPr id="1026" name="Picture 2" descr="http://messenger.jhuapl.edu/gallery/sciencePhotos/pics/renoir.highi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6900" y="918057"/>
              <a:ext cx="5410201" cy="5513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702" name="TextBox 17"/>
            <p:cNvSpPr txBox="1">
              <a:spLocks noChangeArrowheads="1"/>
            </p:cNvSpPr>
            <p:nvPr/>
          </p:nvSpPr>
          <p:spPr bwMode="auto">
            <a:xfrm>
              <a:off x="1886590" y="6180071"/>
              <a:ext cx="154241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solidFill>
                    <a:schemeClr val="bg1"/>
                  </a:solidFill>
                </a:rPr>
                <a:t>MESSENGER MOSAIC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grpSp>
          <p:nvGrpSpPr>
            <p:cNvPr id="29707" name="Group 9"/>
            <p:cNvGrpSpPr>
              <a:grpSpLocks/>
            </p:cNvGrpSpPr>
            <p:nvPr/>
          </p:nvGrpSpPr>
          <p:grpSpPr bwMode="auto">
            <a:xfrm>
              <a:off x="1980610" y="1054258"/>
              <a:ext cx="305390" cy="622142"/>
              <a:chOff x="2549218" y="5772881"/>
              <a:chExt cx="301630" cy="614054"/>
            </a:xfrm>
          </p:grpSpPr>
          <p:grpSp>
            <p:nvGrpSpPr>
              <p:cNvPr id="29711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29713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30" name="Oval 29"/>
                  <p:cNvSpPr/>
                  <p:nvPr/>
                </p:nvSpPr>
                <p:spPr>
                  <a:xfrm>
                    <a:off x="495484" y="4952037"/>
                    <a:ext cx="229118" cy="227229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31" name="Straight Arrow Connector 30"/>
                  <p:cNvCxnSpPr/>
                  <p:nvPr/>
                </p:nvCxnSpPr>
                <p:spPr>
                  <a:xfrm rot="5400000" flipH="1" flipV="1">
                    <a:off x="489073" y="4833243"/>
                    <a:ext cx="228976" cy="1750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>
                    <a:stCxn id="30" idx="4"/>
                  </p:cNvCxnSpPr>
                  <p:nvPr/>
                </p:nvCxnSpPr>
                <p:spPr>
                  <a:xfrm rot="5400000">
                    <a:off x="504445" y="5279686"/>
                    <a:ext cx="227229" cy="1748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9" name="Straight Connector 28"/>
                <p:cNvCxnSpPr/>
                <p:nvPr/>
              </p:nvCxnSpPr>
              <p:spPr>
                <a:xfrm rot="11486297">
                  <a:off x="1336434" y="5108955"/>
                  <a:ext cx="138086" cy="38478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" name="Text Box 8"/>
              <p:cNvSpPr txBox="1">
                <a:spLocks noChangeArrowheads="1"/>
              </p:cNvSpPr>
              <p:nvPr/>
            </p:nvSpPr>
            <p:spPr bwMode="auto">
              <a:xfrm>
                <a:off x="2548689" y="5933930"/>
                <a:ext cx="302616" cy="3086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6096000" y="5715000"/>
              <a:ext cx="1066800" cy="363741"/>
              <a:chOff x="1981200" y="5808459"/>
              <a:chExt cx="1066800" cy="363741"/>
            </a:xfrm>
          </p:grpSpPr>
          <p:sp>
            <p:nvSpPr>
              <p:cNvPr id="29706" name="TextBox 21"/>
              <p:cNvSpPr txBox="1">
                <a:spLocks noChangeArrowheads="1"/>
              </p:cNvSpPr>
              <p:nvPr/>
            </p:nvSpPr>
            <p:spPr bwMode="auto">
              <a:xfrm>
                <a:off x="2171700" y="5808459"/>
                <a:ext cx="766557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b="1" dirty="0">
                    <a:solidFill>
                      <a:schemeClr val="bg1"/>
                    </a:solidFill>
                  </a:rPr>
                  <a:t>5</a:t>
                </a:r>
                <a:r>
                  <a:rPr lang="en-US" sz="1600" b="1" dirty="0" smtClean="0">
                    <a:solidFill>
                      <a:schemeClr val="bg1"/>
                    </a:solidFill>
                  </a:rPr>
                  <a:t>0 </a:t>
                </a:r>
                <a:r>
                  <a:rPr lang="en-US" sz="1600" b="1" dirty="0">
                    <a:solidFill>
                      <a:schemeClr val="bg1"/>
                    </a:solidFill>
                  </a:rPr>
                  <a:t>km</a:t>
                </a:r>
              </a:p>
            </p:txBody>
          </p:sp>
          <p:cxnSp>
            <p:nvCxnSpPr>
              <p:cNvPr id="26" name="Straight Connector 25"/>
              <p:cNvCxnSpPr/>
              <p:nvPr/>
            </p:nvCxnSpPr>
            <p:spPr bwMode="auto">
              <a:xfrm>
                <a:off x="1981200" y="6172200"/>
                <a:ext cx="1066800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23685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14985</TotalTime>
  <Words>105</Words>
  <Application>Microsoft Office PowerPoint</Application>
  <PresentationFormat>On-screen Show (4:3)</PresentationFormat>
  <Paragraphs>53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Graff</dc:creator>
  <cp:lastModifiedBy>LMIT-ODIN</cp:lastModifiedBy>
  <cp:revision>279</cp:revision>
  <dcterms:created xsi:type="dcterms:W3CDTF">2011-01-12T13:58:00Z</dcterms:created>
  <dcterms:modified xsi:type="dcterms:W3CDTF">2013-07-23T20:08:41Z</dcterms:modified>
</cp:coreProperties>
</file>